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19" r:id="rId3"/>
    <p:sldId id="337" r:id="rId4"/>
    <p:sldId id="348" r:id="rId5"/>
    <p:sldId id="349" r:id="rId6"/>
    <p:sldId id="350" r:id="rId7"/>
    <p:sldId id="351" r:id="rId8"/>
    <p:sldId id="352" r:id="rId9"/>
    <p:sldId id="353" r:id="rId10"/>
    <p:sldId id="325" r:id="rId11"/>
    <p:sldId id="326" r:id="rId12"/>
    <p:sldId id="329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58" r:id="rId22"/>
    <p:sldId id="359" r:id="rId23"/>
    <p:sldId id="360" r:id="rId24"/>
    <p:sldId id="346" r:id="rId25"/>
    <p:sldId id="347" r:id="rId26"/>
    <p:sldId id="328" r:id="rId27"/>
    <p:sldId id="330" r:id="rId28"/>
    <p:sldId id="334" r:id="rId29"/>
    <p:sldId id="331" r:id="rId30"/>
    <p:sldId id="327" r:id="rId31"/>
    <p:sldId id="332" r:id="rId32"/>
    <p:sldId id="335" r:id="rId33"/>
    <p:sldId id="324" r:id="rId34"/>
    <p:sldId id="333" r:id="rId35"/>
    <p:sldId id="261" r:id="rId36"/>
    <p:sldId id="336" r:id="rId37"/>
    <p:sldId id="354" r:id="rId38"/>
    <p:sldId id="355" r:id="rId39"/>
    <p:sldId id="356" r:id="rId40"/>
    <p:sldId id="357" r:id="rId41"/>
    <p:sldId id="294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1" autoAdjust="0"/>
    <p:restoredTop sz="94660"/>
  </p:normalViewPr>
  <p:slideViewPr>
    <p:cSldViewPr snapToGrid="0">
      <p:cViewPr>
        <p:scale>
          <a:sx n="74" d="100"/>
          <a:sy n="74" d="100"/>
        </p:scale>
        <p:origin x="234" y="-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8176A31-8BA6-43FF-8330-90FBA2BF91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38EE1EC-86E5-4E9C-9820-77A59ECCF14F}" type="datetimeFigureOut">
              <a:rPr lang="zh-TW" altLang="en-US" smtClean="0"/>
              <a:t>2019/5/9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youtube.com/watch?v=zOhsKZccsDQ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7" y="0"/>
            <a:ext cx="10724086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35227" y="166353"/>
            <a:ext cx="10624556" cy="1250323"/>
          </a:xfrm>
        </p:spPr>
        <p:txBody>
          <a:bodyPr/>
          <a:lstStyle/>
          <a:p>
            <a:r>
              <a:rPr lang="zh-TW" altLang="en-US" sz="6000" dirty="0" smtClean="0">
                <a:solidFill>
                  <a:schemeClr val="bg1"/>
                </a:solidFill>
              </a:rPr>
              <a:t>關於採訪｜</a:t>
            </a:r>
            <a:r>
              <a:rPr lang="zh-TW" altLang="en-US" sz="5400" dirty="0" smtClean="0">
                <a:solidFill>
                  <a:schemeClr val="bg1"/>
                </a:solidFill>
              </a:rPr>
              <a:t>書寫</a:t>
            </a:r>
            <a:r>
              <a:rPr lang="zh-TW" altLang="en-US" sz="5400" dirty="0">
                <a:solidFill>
                  <a:schemeClr val="bg1"/>
                </a:solidFill>
              </a:rPr>
              <a:t>「人」</a:t>
            </a:r>
            <a:r>
              <a:rPr lang="zh-TW" altLang="en-US" sz="5400" dirty="0" smtClean="0">
                <a:solidFill>
                  <a:schemeClr val="bg1"/>
                </a:solidFill>
              </a:rPr>
              <a:t>的價值性</a:t>
            </a:r>
            <a:endParaRPr lang="zh-TW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607954" y="5537914"/>
            <a:ext cx="7456868" cy="1661375"/>
          </a:xfrm>
        </p:spPr>
        <p:txBody>
          <a:bodyPr>
            <a:normAutofit/>
          </a:bodyPr>
          <a:lstStyle/>
          <a:p>
            <a:pPr algn="r"/>
            <a:r>
              <a:rPr lang="zh-TW" altLang="en-US" sz="2400" b="1" dirty="0">
                <a:solidFill>
                  <a:schemeClr val="bg1"/>
                </a:solidFill>
              </a:rPr>
              <a:t>古佳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峻</a:t>
            </a:r>
            <a:endParaRPr lang="en-US" altLang="zh-TW" sz="2400" b="1" dirty="0" smtClean="0">
              <a:solidFill>
                <a:schemeClr val="bg1"/>
              </a:solidFill>
            </a:endParaRPr>
          </a:p>
          <a:p>
            <a:pPr algn="r"/>
            <a:r>
              <a:rPr lang="zh-TW" altLang="en-US" sz="2400" b="1" dirty="0" smtClean="0">
                <a:solidFill>
                  <a:schemeClr val="bg1"/>
                </a:solidFill>
              </a:rPr>
              <a:t>國立</a:t>
            </a:r>
            <a:r>
              <a:rPr lang="zh-TW" altLang="en-US" sz="2400" b="1" dirty="0">
                <a:solidFill>
                  <a:schemeClr val="bg1"/>
                </a:solidFill>
              </a:rPr>
              <a:t>屏東科技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大學</a:t>
            </a:r>
            <a:r>
              <a:rPr lang="zh-TW" altLang="en-US" sz="2400" b="1" dirty="0">
                <a:solidFill>
                  <a:schemeClr val="bg1"/>
                </a:solidFill>
              </a:rPr>
              <a:t>通識教育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中心 </a:t>
            </a:r>
            <a:r>
              <a:rPr lang="zh-TW" altLang="en-US" sz="2400" b="1" dirty="0">
                <a:solidFill>
                  <a:schemeClr val="bg1"/>
                </a:solidFill>
              </a:rPr>
              <a:t> 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 助理教授</a:t>
            </a:r>
            <a:endParaRPr lang="en-US" altLang="zh-TW" sz="2400" b="1" dirty="0" smtClean="0">
              <a:solidFill>
                <a:schemeClr val="bg1"/>
              </a:solidFill>
            </a:endParaRPr>
          </a:p>
          <a:p>
            <a:pPr algn="r"/>
            <a:r>
              <a:rPr lang="zh-TW" altLang="en-US" sz="2400" b="1" dirty="0">
                <a:solidFill>
                  <a:schemeClr val="bg1"/>
                </a:solidFill>
              </a:rPr>
              <a:t>紙，有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唯一手創團隊負責人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6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3"/>
          <p:cNvSpPr>
            <a:spLocks noGrp="1"/>
          </p:cNvSpPr>
          <p:nvPr>
            <p:ph type="subTitle" idx="1"/>
          </p:nvPr>
        </p:nvSpPr>
        <p:spPr>
          <a:xfrm>
            <a:off x="1236373" y="3734873"/>
            <a:ext cx="9762186" cy="1661375"/>
          </a:xfrm>
        </p:spPr>
        <p:txBody>
          <a:bodyPr>
            <a:noAutofit/>
          </a:bodyPr>
          <a:lstStyle/>
          <a:p>
            <a:r>
              <a:rPr lang="zh-TW" altLang="en-US" sz="2800" dirty="0" smtClean="0"/>
              <a:t>不能翻查網路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以前報導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重新組合？寫自己閱讀後的想法？</a:t>
            </a:r>
            <a:endParaRPr lang="en-US" altLang="zh-TW" sz="2800" dirty="0" smtClean="0"/>
          </a:p>
          <a:p>
            <a:r>
              <a:rPr lang="zh-TW" altLang="en-US" sz="2800" dirty="0" smtClean="0"/>
              <a:t>不能到店裡，把推薦的餐點吃一輪，寫一篇品味心得？</a:t>
            </a:r>
            <a:endParaRPr lang="en-US" altLang="zh-TW" sz="2800" dirty="0" smtClean="0"/>
          </a:p>
          <a:p>
            <a:r>
              <a:rPr lang="zh-TW" altLang="en-US" sz="2800" dirty="0" smtClean="0"/>
              <a:t>不能擬好題目給對方，請對方就題目回答問題，我們再整理？</a:t>
            </a:r>
            <a:endParaRPr lang="zh-TW" altLang="en-US" sz="2800" dirty="0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953036" y="2112135"/>
            <a:ext cx="10058400" cy="1343652"/>
          </a:xfrm>
        </p:spPr>
        <p:txBody>
          <a:bodyPr/>
          <a:lstStyle/>
          <a:p>
            <a:r>
              <a:rPr lang="zh-TW" altLang="en-US" b="1" dirty="0" smtClean="0"/>
              <a:t>為什麼要專訪？</a:t>
            </a:r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18" y="720688"/>
            <a:ext cx="3631844" cy="28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第一、前置作業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/>
              <a:t>現場的調查、蒐集、採訪、紀錄</a:t>
            </a:r>
          </a:p>
        </p:txBody>
      </p:sp>
    </p:spTree>
    <p:extLst>
      <p:ext uri="{BB962C8B-B14F-4D97-AF65-F5344CB8AC3E}">
        <p14:creationId xmlns:p14="http://schemas.microsoft.com/office/powerpoint/2010/main" val="351848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前置：決定採訪進行的關鍵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一</a:t>
            </a:r>
            <a:r>
              <a:rPr lang="en-US" altLang="zh-TW" dirty="0" smtClean="0"/>
              <a:t>)</a:t>
            </a:r>
            <a:r>
              <a:rPr lang="zh-TW" altLang="en-US" dirty="0" smtClean="0"/>
              <a:t>心態調整：了解自己的目的、文化認知的好奇心。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二</a:t>
            </a:r>
            <a:r>
              <a:rPr lang="en-US" altLang="zh-TW" dirty="0" smtClean="0"/>
              <a:t>)</a:t>
            </a:r>
            <a:r>
              <a:rPr lang="zh-TW" altLang="en-US" dirty="0" smtClean="0"/>
              <a:t>蒐集資料：相近議題的搜尋，既要避免重複，也要考量撰寫的時效性。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三</a:t>
            </a:r>
            <a:r>
              <a:rPr lang="en-US" altLang="zh-TW" dirty="0" smtClean="0"/>
              <a:t>)</a:t>
            </a:r>
            <a:r>
              <a:rPr lang="zh-TW" altLang="en-US" dirty="0" smtClean="0"/>
              <a:t>題材選定：在有限的範圍內決定「材料」與「議題」。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民俗、產業、故事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四</a:t>
            </a:r>
            <a:r>
              <a:rPr lang="en-US" altLang="zh-TW" dirty="0" smtClean="0"/>
              <a:t>)</a:t>
            </a:r>
            <a:r>
              <a:rPr lang="zh-TW" altLang="en-US" dirty="0" smtClean="0"/>
              <a:t>預設題目：訪談題目，擬定重要的核心，才進一步細述可能相關的問題。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五</a:t>
            </a:r>
            <a:r>
              <a:rPr lang="en-US" altLang="zh-TW" dirty="0" smtClean="0"/>
              <a:t>)</a:t>
            </a:r>
            <a:r>
              <a:rPr lang="zh-TW" altLang="en-US" dirty="0" smtClean="0"/>
              <a:t>分工編組</a:t>
            </a:r>
            <a:r>
              <a:rPr lang="zh-TW" altLang="en-US" dirty="0" smtClean="0"/>
              <a:t>：</a:t>
            </a:r>
            <a:r>
              <a:rPr lang="en-US" altLang="zh-TW" dirty="0" smtClean="0"/>
              <a:t>3-4</a:t>
            </a:r>
            <a:r>
              <a:rPr lang="zh-TW" altLang="en-US" dirty="0" smtClean="0"/>
              <a:t>人為</a:t>
            </a:r>
            <a:r>
              <a:rPr lang="zh-TW" altLang="en-US" dirty="0" smtClean="0"/>
              <a:t>基本。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人多有時候會阻礙訪談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六</a:t>
            </a:r>
            <a:r>
              <a:rPr lang="en-US" altLang="zh-TW" dirty="0" smtClean="0"/>
              <a:t>)</a:t>
            </a:r>
            <a:r>
              <a:rPr lang="zh-TW" altLang="en-US" dirty="0" smtClean="0"/>
              <a:t>行前器材：完善器材才能讓採訪順利，無須三番兩次，以免造成人家困擾。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561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/>
              <a:t>範例一</a:t>
            </a:r>
            <a:r>
              <a:rPr lang="zh-TW" altLang="en-US" sz="6000" dirty="0" smtClean="0"/>
              <a:t>：台灣</a:t>
            </a:r>
            <a:r>
              <a:rPr lang="zh-TW" altLang="en-US" sz="6000" dirty="0" smtClean="0"/>
              <a:t>糕餅日常？</a:t>
            </a:r>
            <a:endParaRPr lang="zh-TW" altLang="en-US" sz="6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臺灣的糕餅文化不只是「鳳梨酥」，更不單太陽餅、菜頭粿、紅豆餅，或走在中央廚房的餅舖企業而已。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82" y="332656"/>
            <a:ext cx="5512159" cy="35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不需要光芒的傳統餅家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0"/>
            <a:ext cx="4046240" cy="48006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議題確定後的關鍵字搜查──資料統整。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文獻比對，品項與商家的實務觀察。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盡可能親自接受及擁有對焦議題。</a:t>
            </a:r>
            <a:endParaRPr lang="en-US" altLang="zh-TW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TW" dirty="0"/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「所在地</a:t>
            </a:r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</a:rPr>
              <a:t>」</a:t>
            </a:r>
            <a:endParaRPr lang="en-US" altLang="zh-TW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</a:rPr>
              <a:t>廠家類型</a:t>
            </a:r>
            <a:endParaRPr lang="en-US" altLang="zh-TW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傳統漢</a:t>
            </a:r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</a:rPr>
              <a:t>餅的堅持</a:t>
            </a:r>
            <a:endParaRPr lang="en-US" altLang="zh-TW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有種</a:t>
            </a:r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</a:rPr>
              <a:t>拒絕叫做「人怕出名，豬怕肥」</a:t>
            </a:r>
            <a:endParaRPr lang="en-US" altLang="zh-TW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24" y="1556792"/>
            <a:ext cx="3893209" cy="25649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24" y="4133131"/>
            <a:ext cx="3893209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6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不需要光芒的傳統餅家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0"/>
            <a:ext cx="4430283" cy="48006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藝師</a:t>
            </a:r>
            <a:r>
              <a:rPr lang="zh-TW" alt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技藝之文化書寫</a:t>
            </a:r>
            <a:endParaRPr lang="en-US" altLang="zh-TW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影像紀錄，參與</a:t>
            </a:r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製作</a:t>
            </a:r>
            <a:endParaRPr lang="en-US" altLang="zh-TW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</a:rPr>
              <a:t>書寫藝師與工序的考驗</a:t>
            </a:r>
            <a:endParaRPr lang="en-US" altLang="zh-TW" sz="32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漢餅師傅的個性以及對制度的挑展。</a:t>
            </a:r>
          </a:p>
          <a:p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與時間賽跑，如果可以跟上生命的進度。</a:t>
            </a:r>
          </a:p>
          <a:p>
            <a:r>
              <a:rPr lang="zh-TW" alt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訪談時，最怕用學者理論框架一切。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18754" y="1700808"/>
            <a:ext cx="4368485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505401" y="1841049"/>
            <a:ext cx="4137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</a:rPr>
              <a:t>杏和餅舖</a:t>
            </a:r>
            <a:r>
              <a:rPr lang="en-US" altLang="zh-TW" sz="2000" dirty="0" smtClean="0">
                <a:solidFill>
                  <a:schemeClr val="bg1"/>
                </a:solidFill>
              </a:rPr>
              <a:t>—</a:t>
            </a:r>
            <a:r>
              <a:rPr lang="zh-TW" altLang="en-US" sz="2000" b="1" dirty="0" smtClean="0">
                <a:solidFill>
                  <a:schemeClr val="bg1"/>
                </a:solidFill>
              </a:rPr>
              <a:t>蘇榮和</a:t>
            </a:r>
            <a:r>
              <a:rPr lang="zh-TW" altLang="en-US" sz="2000" dirty="0" smtClean="0">
                <a:solidFill>
                  <a:schemeClr val="bg1"/>
                </a:solidFill>
              </a:rPr>
              <a:t> 師傅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</a:rPr>
              <a:t>舊古月餅舖</a:t>
            </a:r>
            <a:r>
              <a:rPr lang="en-US" altLang="zh-TW" sz="2000" dirty="0" smtClean="0">
                <a:solidFill>
                  <a:schemeClr val="bg1"/>
                </a:solidFill>
              </a:rPr>
              <a:t>—</a:t>
            </a:r>
            <a:r>
              <a:rPr lang="zh-TW" altLang="en-US" sz="2000" b="1" dirty="0" smtClean="0">
                <a:solidFill>
                  <a:schemeClr val="bg1"/>
                </a:solidFill>
              </a:rPr>
              <a:t>胡清智</a:t>
            </a:r>
            <a:r>
              <a:rPr lang="zh-TW" altLang="en-US" sz="2000" dirty="0" smtClean="0">
                <a:solidFill>
                  <a:schemeClr val="bg1"/>
                </a:solidFill>
              </a:rPr>
              <a:t> 師傅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</a:rPr>
              <a:t>頂芳餅舖</a:t>
            </a:r>
            <a:r>
              <a:rPr lang="en-US" altLang="zh-TW" sz="2000" dirty="0" smtClean="0">
                <a:solidFill>
                  <a:schemeClr val="bg1"/>
                </a:solidFill>
              </a:rPr>
              <a:t>—</a:t>
            </a:r>
            <a:r>
              <a:rPr lang="zh-TW" altLang="en-US" sz="2000" b="1" dirty="0" smtClean="0">
                <a:solidFill>
                  <a:schemeClr val="bg1"/>
                </a:solidFill>
              </a:rPr>
              <a:t>李青山</a:t>
            </a:r>
            <a:r>
              <a:rPr lang="zh-TW" altLang="en-US" sz="2000" dirty="0" smtClean="0">
                <a:solidFill>
                  <a:schemeClr val="bg1"/>
                </a:solidFill>
              </a:rPr>
              <a:t> 師傅</a:t>
            </a:r>
            <a:endParaRPr lang="en-US" altLang="zh-TW" sz="20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54" y="3212976"/>
            <a:ext cx="301387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54" y="4941168"/>
            <a:ext cx="3013877" cy="159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815" y="3367574"/>
            <a:ext cx="2726186" cy="305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57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93" y="404665"/>
            <a:ext cx="12336693" cy="6153591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99392"/>
            <a:ext cx="9614859" cy="2304256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 smtClean="0">
                <a:solidFill>
                  <a:schemeClr val="bg1"/>
                </a:solidFill>
              </a:rPr>
              <a:t>【</a:t>
            </a:r>
            <a:r>
              <a:rPr lang="zh-TW" altLang="en-US" sz="4000" dirty="0">
                <a:solidFill>
                  <a:schemeClr val="bg1"/>
                </a:solidFill>
              </a:rPr>
              <a:t>紀凱淵</a:t>
            </a:r>
            <a:r>
              <a:rPr lang="en-US" altLang="zh-TW" sz="4000" dirty="0">
                <a:solidFill>
                  <a:schemeClr val="bg1"/>
                </a:solidFill>
              </a:rPr>
              <a:t>】2017</a:t>
            </a:r>
            <a:r>
              <a:rPr lang="zh-TW" altLang="en-US" sz="4000" dirty="0">
                <a:solidFill>
                  <a:schemeClr val="bg1"/>
                </a:solidFill>
              </a:rPr>
              <a:t>紀紐約個</a:t>
            </a:r>
            <a:r>
              <a:rPr lang="zh-TW" altLang="en-US" sz="4000" dirty="0" smtClean="0">
                <a:solidFill>
                  <a:schemeClr val="bg1"/>
                </a:solidFill>
              </a:rPr>
              <a:t>展</a:t>
            </a:r>
            <a:r>
              <a:rPr lang="zh-TW" altLang="en-US" sz="3200" dirty="0">
                <a:solidFill>
                  <a:schemeClr val="bg1"/>
                </a:solidFill>
              </a:rPr>
              <a:t/>
            </a:r>
            <a:br>
              <a:rPr lang="zh-TW" altLang="en-US" sz="3200" dirty="0">
                <a:solidFill>
                  <a:schemeClr val="bg1"/>
                </a:solidFill>
              </a:rPr>
            </a:br>
            <a:r>
              <a:rPr lang="zh-TW" altLang="en-US" sz="2000" dirty="0">
                <a:solidFill>
                  <a:schemeClr val="bg1"/>
                </a:solidFill>
              </a:rPr>
              <a:t>展期：</a:t>
            </a:r>
            <a:r>
              <a:rPr lang="en-US" altLang="zh-TW" sz="2000" dirty="0">
                <a:solidFill>
                  <a:schemeClr val="bg1"/>
                </a:solidFill>
              </a:rPr>
              <a:t>2017-04-08 ~ 2017-06-04</a:t>
            </a:r>
            <a:br>
              <a:rPr lang="en-US" altLang="zh-TW" sz="2000" dirty="0">
                <a:solidFill>
                  <a:schemeClr val="bg1"/>
                </a:solidFill>
              </a:rPr>
            </a:br>
            <a:r>
              <a:rPr lang="zh-TW" altLang="en-US" sz="2000" dirty="0">
                <a:solidFill>
                  <a:schemeClr val="bg1"/>
                </a:solidFill>
              </a:rPr>
              <a:t>地點</a:t>
            </a:r>
            <a:r>
              <a:rPr lang="zh-TW" altLang="en-US" sz="2000" dirty="0" smtClean="0">
                <a:solidFill>
                  <a:schemeClr val="bg1"/>
                </a:solidFill>
              </a:rPr>
              <a:t>：</a:t>
            </a:r>
            <a:r>
              <a:rPr lang="zh-TW" altLang="en-US" sz="2000" dirty="0">
                <a:solidFill>
                  <a:schemeClr val="bg1"/>
                </a:solidFill>
              </a:rPr>
              <a:t>台北市立美術館</a:t>
            </a:r>
            <a:br>
              <a:rPr lang="zh-TW" altLang="en-US" sz="2000" dirty="0">
                <a:solidFill>
                  <a:schemeClr val="bg1"/>
                </a:solidFill>
              </a:rPr>
            </a:br>
            <a:r>
              <a:rPr lang="zh-TW" altLang="en-US" sz="2000" dirty="0">
                <a:solidFill>
                  <a:schemeClr val="bg1"/>
                </a:solidFill>
              </a:rPr>
              <a:t>參展藝術家：紀凱淵</a:t>
            </a:r>
          </a:p>
        </p:txBody>
      </p:sp>
    </p:spTree>
    <p:extLst>
      <p:ext uri="{BB962C8B-B14F-4D97-AF65-F5344CB8AC3E}">
        <p14:creationId xmlns:p14="http://schemas.microsoft.com/office/powerpoint/2010/main" val="581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不需要光芒的傳統餅家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76" y="1600201"/>
            <a:ext cx="8415335" cy="4800599"/>
          </a:xfrm>
        </p:spPr>
      </p:pic>
    </p:spTree>
    <p:extLst>
      <p:ext uri="{BB962C8B-B14F-4D97-AF65-F5344CB8AC3E}">
        <p14:creationId xmlns:p14="http://schemas.microsoft.com/office/powerpoint/2010/main" val="325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不需要光芒的傳統餅家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2" y="1340768"/>
            <a:ext cx="5594581" cy="419593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47" y="1340768"/>
            <a:ext cx="556861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範例二：旅遊中的筆記與專訪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86" y="1638836"/>
            <a:ext cx="6400800" cy="4800600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044" y="4175273"/>
            <a:ext cx="3762694" cy="271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405352" y="1275009"/>
            <a:ext cx="3103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平潭島</a:t>
            </a:r>
            <a:endParaRPr lang="en-US" altLang="zh-TW" dirty="0" smtClean="0"/>
          </a:p>
          <a:p>
            <a:r>
              <a:rPr lang="zh-TW" altLang="en-US" dirty="0"/>
              <a:t>平潭由</a:t>
            </a:r>
            <a:r>
              <a:rPr lang="en-US" altLang="zh-TW" dirty="0"/>
              <a:t>126</a:t>
            </a:r>
            <a:r>
              <a:rPr lang="zh-TW" altLang="en-US" dirty="0"/>
              <a:t>個島嶼組成，主島海壇島面積</a:t>
            </a:r>
            <a:r>
              <a:rPr lang="en-US" altLang="zh-TW" dirty="0"/>
              <a:t>271</a:t>
            </a:r>
            <a:r>
              <a:rPr lang="zh-TW" altLang="en-US" dirty="0"/>
              <a:t>平方公里，為全國第四大島，同時其為中國離臺灣最近的陸地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2014</a:t>
            </a:r>
            <a:r>
              <a:rPr lang="zh-TW" altLang="en-US" dirty="0"/>
              <a:t>年</a:t>
            </a:r>
            <a:r>
              <a:rPr lang="en-US" altLang="zh-TW" dirty="0"/>
              <a:t>3</a:t>
            </a:r>
            <a:r>
              <a:rPr lang="zh-TW" altLang="en-US" dirty="0"/>
              <a:t>月全國人大代表、福建省省長蘇樹林表示，平潭作為對台先行先試區，不能複製大陸任何一個地區或城市的模式，必須開創出屬於福建的平潭符號。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179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580" y="1107582"/>
            <a:ext cx="10058400" cy="1532587"/>
          </a:xfrm>
        </p:spPr>
        <p:txBody>
          <a:bodyPr/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以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「地方」為單位，從參與歷史到書寫歷史的過程，有可能是無意識的複製既有的歷史敘述結構，從而非批判性地再一次複製塑造「地方」的歷史力量，合法化既有的秩序。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362941" cy="106680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600" b="1" dirty="0" smtClean="0"/>
              <a:t>一種寫「史」的態度，是對地方的</a:t>
            </a:r>
            <a:endParaRPr lang="en-US" altLang="zh-TW" sz="3600" b="1" dirty="0" smtClean="0"/>
          </a:p>
          <a:p>
            <a:r>
              <a:rPr lang="zh-TW" altLang="en-US" sz="3600" b="1" dirty="0" smtClean="0"/>
              <a:t>「參與」和「書寫」</a:t>
            </a:r>
            <a:endParaRPr lang="zh-TW" altLang="en-US" sz="3600" b="1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2562896" y="3011510"/>
            <a:ext cx="861568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300" b="1" smtClean="0"/>
              <a:t>一種「報導」的文學特質，是「行銷」與「理解」的手段</a:t>
            </a:r>
            <a:endParaRPr lang="zh-TW" altLang="en-US" sz="3300" b="1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3547058"/>
            <a:ext cx="10058400" cy="33109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提供正確的訊息，讓閱讀者有感同身受的認識，對其產業、產品、人物的興趣會有直接影響。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800" dirty="0" smtClean="0">
                <a:latin typeface="標楷體" pitchFamily="65" charset="-120"/>
                <a:ea typeface="標楷體" pitchFamily="65" charset="-120"/>
              </a:rPr>
            </a:b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8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行文需要拿捏尺度，業配文或部落客行銷的程度大多太過曝露商業性，書寫文化需要站在文化之上談其優勢，進而發展出此業此物，敘事概念操作不當就會被歸為失敗的文稿。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77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平潭資訊彙整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夏天的</a:t>
            </a:r>
            <a:r>
              <a:rPr lang="zh-TW" altLang="en-US" dirty="0" smtClean="0">
                <a:hlinkClick r:id="rId2"/>
              </a:rPr>
              <a:t>平潭旅遊報導</a:t>
            </a:r>
            <a:endParaRPr lang="en-US" altLang="zh-TW" dirty="0" smtClean="0"/>
          </a:p>
          <a:p>
            <a:r>
              <a:rPr lang="zh-TW" altLang="en-US" dirty="0"/>
              <a:t>「</a:t>
            </a:r>
            <a:r>
              <a:rPr lang="zh-TW" altLang="en-US" b="1" dirty="0"/>
              <a:t>人家說平潭是光長石頭不長草</a:t>
            </a:r>
            <a:r>
              <a:rPr lang="zh-TW" altLang="en-US" dirty="0"/>
              <a:t>，因為政府願意投資，很多基礎建設逐步完成，</a:t>
            </a:r>
            <a:r>
              <a:rPr lang="zh-TW" altLang="en-US" b="1" dirty="0"/>
              <a:t>我們民宿正式營運要從</a:t>
            </a:r>
            <a:r>
              <a:rPr lang="en-US" altLang="zh-TW" b="1" dirty="0"/>
              <a:t>2016</a:t>
            </a:r>
            <a:r>
              <a:rPr lang="zh-TW" altLang="en-US" b="1" dirty="0"/>
              <a:t>年</a:t>
            </a:r>
            <a:r>
              <a:rPr lang="en-US" altLang="zh-TW" b="1" dirty="0"/>
              <a:t>10</a:t>
            </a:r>
            <a:r>
              <a:rPr lang="zh-TW" altLang="en-US" b="1" dirty="0"/>
              <a:t>月算起</a:t>
            </a:r>
            <a:r>
              <a:rPr lang="zh-TW" altLang="en-US" dirty="0"/>
              <a:t>，配合</a:t>
            </a:r>
            <a:r>
              <a:rPr lang="zh-TW" altLang="en-US" b="1" dirty="0"/>
              <a:t>平潭旅遊股份有限公司</a:t>
            </a:r>
            <a:r>
              <a:rPr lang="zh-TW" altLang="en-US" dirty="0"/>
              <a:t>的投資，石厝人家的民宿品牌才正式揭示。」接待我們的民宿管家</a:t>
            </a:r>
            <a:r>
              <a:rPr lang="zh-TW" altLang="en-US" b="1" dirty="0">
                <a:solidFill>
                  <a:srgbClr val="FF0000"/>
                </a:solidFill>
              </a:rPr>
              <a:t>墨小五</a:t>
            </a:r>
            <a:r>
              <a:rPr lang="zh-TW" altLang="en-US" dirty="0"/>
              <a:t>，原名</a:t>
            </a:r>
            <a:r>
              <a:rPr lang="zh-TW" altLang="en-US" b="1" dirty="0">
                <a:solidFill>
                  <a:srgbClr val="FF0000"/>
                </a:solidFill>
              </a:rPr>
              <a:t>林燕華</a:t>
            </a:r>
            <a:r>
              <a:rPr lang="zh-TW" altLang="en-US" dirty="0"/>
              <a:t>，她是在泉州長大的平潭人，本來在泉州市任職挺穩定的企劃人員，去年</a:t>
            </a:r>
            <a:r>
              <a:rPr lang="en-US" altLang="zh-TW" dirty="0"/>
              <a:t>6</a:t>
            </a:r>
            <a:r>
              <a:rPr lang="zh-TW" altLang="en-US" dirty="0"/>
              <a:t>月左右放逐自己，在平潭小旅行，想回祖家，卻也碰上北港村的這群夥伴而吸引她投身其中。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2800" y="2209720"/>
            <a:ext cx="4876800" cy="3243422"/>
          </a:xfrm>
        </p:spPr>
      </p:pic>
    </p:spTree>
    <p:extLst>
      <p:ext uri="{BB962C8B-B14F-4D97-AF65-F5344CB8AC3E}">
        <p14:creationId xmlns:p14="http://schemas.microsoft.com/office/powerpoint/2010/main" val="57101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96" y="11591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6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2" y="108799"/>
            <a:ext cx="10105623" cy="696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133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454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53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範例三：廚師與料理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b="1" dirty="0"/>
              <a:t>台菜的味道，文化的集合敘事</a:t>
            </a:r>
          </a:p>
          <a:p>
            <a:r>
              <a:rPr lang="zh-TW" altLang="en-US" b="1" dirty="0"/>
              <a:t>──專訪漢來大飯店福園台菜海鮮餐廳 王誌雄主廚</a:t>
            </a:r>
          </a:p>
          <a:p>
            <a:endParaRPr lang="zh-TW" altLang="en-US" dirty="0"/>
          </a:p>
          <a:p>
            <a:r>
              <a:rPr lang="zh-TW" altLang="en-US" dirty="0"/>
              <a:t>撰文</a:t>
            </a:r>
            <a:r>
              <a:rPr lang="en-US" altLang="zh-TW" dirty="0"/>
              <a:t>/</a:t>
            </a:r>
            <a:r>
              <a:rPr lang="zh-TW" altLang="en-US" dirty="0"/>
              <a:t>古佳峻</a:t>
            </a:r>
            <a:r>
              <a:rPr lang="en-US" altLang="zh-TW" dirty="0"/>
              <a:t>(</a:t>
            </a:r>
            <a:r>
              <a:rPr lang="zh-TW" altLang="en-US" dirty="0"/>
              <a:t>吉士博</a:t>
            </a:r>
            <a:r>
              <a:rPr lang="en-US" altLang="zh-TW" dirty="0"/>
              <a:t>)  </a:t>
            </a:r>
            <a:r>
              <a:rPr lang="zh-TW" altLang="en-US" dirty="0"/>
              <a:t>攝影</a:t>
            </a:r>
            <a:r>
              <a:rPr lang="en-US" altLang="zh-TW" dirty="0"/>
              <a:t>/</a:t>
            </a:r>
            <a:r>
              <a:rPr lang="zh-TW" altLang="en-US" dirty="0"/>
              <a:t>邱霈祥</a:t>
            </a:r>
          </a:p>
          <a:p>
            <a:endParaRPr lang="zh-TW" altLang="en-US" dirty="0"/>
          </a:p>
          <a:p>
            <a:r>
              <a:rPr lang="zh-TW" altLang="en-US" dirty="0"/>
              <a:t>「有次客人點了我們的芋泥香酥鴨，他急急忙忙說要見主廚，見了我說這味道怎麼跟當年瑞士大飯店的這麼像？」主廚王誌雄說，「當年大禮街上的瑞士大飯店是正宗台菜餐廳，從</a:t>
            </a:r>
            <a:r>
              <a:rPr lang="en-US" altLang="zh-TW" dirty="0"/>
              <a:t>1968</a:t>
            </a:r>
            <a:r>
              <a:rPr lang="zh-TW" altLang="en-US" dirty="0"/>
              <a:t>年開幕，至</a:t>
            </a:r>
            <a:r>
              <a:rPr lang="en-US" altLang="zh-TW" dirty="0"/>
              <a:t>1995</a:t>
            </a:r>
            <a:r>
              <a:rPr lang="zh-TW" altLang="en-US" dirty="0"/>
              <a:t>年左右老闆年事已高才歇業，我的台菜啟蒙便在這，那時高中畢業後在這認識了翁敏雄主廚」。</a:t>
            </a:r>
          </a:p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15" y="2206017"/>
            <a:ext cx="5782615" cy="3854633"/>
          </a:xfrm>
        </p:spPr>
      </p:pic>
    </p:spTree>
    <p:extLst>
      <p:ext uri="{BB962C8B-B14F-4D97-AF65-F5344CB8AC3E}">
        <p14:creationId xmlns:p14="http://schemas.microsoft.com/office/powerpoint/2010/main" val="205568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" y="105474"/>
            <a:ext cx="3273595" cy="2182659"/>
          </a:xfr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5189"/>
            <a:ext cx="3326017" cy="2217665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04" y="987367"/>
            <a:ext cx="3307010" cy="220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52" y="3283036"/>
            <a:ext cx="3307010" cy="22049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97758"/>
            <a:ext cx="3390005" cy="22602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64" y="666224"/>
            <a:ext cx="4679175" cy="311980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65" y="3928056"/>
            <a:ext cx="4679175" cy="31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第二、實地執行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3285" y="3997006"/>
            <a:ext cx="4019819" cy="267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221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製造一個適合「談心」與「做事」的環境，即是一個適合的採訪時機。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41665"/>
              </p:ext>
            </p:extLst>
          </p:nvPr>
        </p:nvGraphicFramePr>
        <p:xfrm>
          <a:off x="635358" y="1777799"/>
          <a:ext cx="10160001" cy="5197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383"/>
                <a:gridCol w="4365938"/>
                <a:gridCol w="4381680"/>
              </a:tblGrid>
              <a:tr h="94005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 smtClean="0"/>
                        <a:t>人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受訪人物的確定</a:t>
                      </a:r>
                      <a:endParaRPr lang="en-US" altLang="zh-TW" sz="2400" dirty="0" smtClean="0"/>
                    </a:p>
                    <a:p>
                      <a:r>
                        <a:rPr lang="zh-TW" altLang="en-US" sz="2400" dirty="0" smtClean="0"/>
                        <a:t>閒雜人物的關切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★受訪人往往必你更緊張！</a:t>
                      </a:r>
                      <a:endParaRPr lang="en-US" altLang="zh-TW" sz="2400" dirty="0" smtClean="0"/>
                    </a:p>
                    <a:p>
                      <a:r>
                        <a:rPr lang="zh-TW" altLang="en-US" sz="2400" dirty="0" smtClean="0"/>
                        <a:t>★防範「受訪高手」！</a:t>
                      </a:r>
                      <a:endParaRPr lang="zh-TW" altLang="en-US" sz="2400" dirty="0"/>
                    </a:p>
                  </a:txBody>
                  <a:tcPr/>
                </a:tc>
              </a:tr>
              <a:tr h="94005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 smtClean="0"/>
                        <a:t>事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預先約定的製作工序</a:t>
                      </a:r>
                      <a:endParaRPr lang="en-US" altLang="zh-TW" sz="2400" dirty="0" smtClean="0"/>
                    </a:p>
                    <a:p>
                      <a:r>
                        <a:rPr lang="zh-TW" altLang="en-US" sz="2400" dirty="0" smtClean="0"/>
                        <a:t>必須現場應證的事件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★可以讓對方覺得你是有備而來！</a:t>
                      </a:r>
                      <a:endParaRPr lang="zh-TW" altLang="en-US" sz="2400" dirty="0"/>
                    </a:p>
                  </a:txBody>
                  <a:tcPr/>
                </a:tc>
              </a:tr>
              <a:tr h="94005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 smtClean="0"/>
                        <a:t>地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開放空間</a:t>
                      </a:r>
                      <a:endParaRPr lang="en-US" altLang="zh-TW" sz="2400" dirty="0" smtClean="0"/>
                    </a:p>
                    <a:p>
                      <a:r>
                        <a:rPr lang="zh-TW" altLang="en-US" sz="2400" dirty="0" smtClean="0"/>
                        <a:t>工作室  事件現場</a:t>
                      </a:r>
                      <a:endParaRPr lang="en-US" altLang="zh-TW" sz="2400" dirty="0" smtClean="0"/>
                    </a:p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★錄影錄音的關鍵，噪音會使訪談不完整。</a:t>
                      </a:r>
                      <a:endParaRPr lang="zh-TW" altLang="en-US" sz="2400" dirty="0"/>
                    </a:p>
                  </a:txBody>
                  <a:tcPr/>
                </a:tc>
              </a:tr>
              <a:tr h="94005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 smtClean="0"/>
                        <a:t>時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工作時段</a:t>
                      </a:r>
                      <a:endParaRPr lang="en-US" altLang="zh-TW" sz="2400" dirty="0" smtClean="0"/>
                    </a:p>
                    <a:p>
                      <a:r>
                        <a:rPr lang="zh-TW" altLang="en-US" sz="2400" dirty="0" smtClean="0"/>
                        <a:t>額外時間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★訪談期間，你就是一個最好的發問人、訊息接收者、傾聽對象，必須集中精神完成一切。</a:t>
                      </a:r>
                      <a:endParaRPr lang="zh-TW" altLang="en-US" sz="2400" dirty="0"/>
                    </a:p>
                  </a:txBody>
                  <a:tcPr/>
                </a:tc>
              </a:tr>
              <a:tr h="94005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 smtClean="0"/>
                        <a:t>物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有利證物的存檔</a:t>
                      </a:r>
                      <a:endParaRPr lang="en-US" altLang="zh-TW" sz="2400" dirty="0" smtClean="0"/>
                    </a:p>
                    <a:p>
                      <a:r>
                        <a:rPr lang="zh-TW" altLang="en-US" sz="2400" dirty="0" smtClean="0"/>
                        <a:t>蒐集訊息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★時時觀察四周不斷變化與隱藏的訊息。</a:t>
                      </a:r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21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以「人</a:t>
            </a:r>
            <a:r>
              <a:rPr lang="zh-TW" altLang="en-US" dirty="0"/>
              <a:t>」</a:t>
            </a:r>
            <a:r>
              <a:rPr lang="zh-TW" altLang="en-US" dirty="0" smtClean="0"/>
              <a:t>為採訪的合心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918578"/>
              </p:ext>
            </p:extLst>
          </p:nvPr>
        </p:nvGraphicFramePr>
        <p:xfrm>
          <a:off x="609600" y="1600200"/>
          <a:ext cx="10160001" cy="4916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67"/>
                <a:gridCol w="3386667"/>
                <a:gridCol w="3386667"/>
              </a:tblGrid>
              <a:tr h="1638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="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{</a:t>
                      </a:r>
                      <a:r>
                        <a:rPr lang="zh-TW" altLang="en-US" sz="4000" b="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事</a:t>
                      </a:r>
                      <a:r>
                        <a:rPr lang="en-US" altLang="zh-TW" sz="4000" b="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}</a:t>
                      </a:r>
                      <a:endParaRPr lang="zh-TW" altLang="en-US" sz="40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="0" dirty="0" smtClean="0">
                          <a:solidFill>
                            <a:srgbClr val="FF0000"/>
                          </a:solidFill>
                        </a:rPr>
                        <a:t>特殊事件</a:t>
                      </a:r>
                      <a:endParaRPr lang="en-US" altLang="zh-TW" sz="4000" b="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zh-TW" altLang="en-US" sz="4000" b="0" dirty="0" smtClean="0">
                          <a:solidFill>
                            <a:srgbClr val="FF0000"/>
                          </a:solidFill>
                        </a:rPr>
                        <a:t>風俗 習慣</a:t>
                      </a:r>
                      <a:endParaRPr lang="zh-TW" altLang="en-US" sz="4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="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{</a:t>
                      </a:r>
                      <a:r>
                        <a:rPr lang="zh-TW" altLang="en-US" sz="4000" b="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地</a:t>
                      </a:r>
                      <a:r>
                        <a:rPr lang="en-US" altLang="zh-TW" sz="4000" b="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}</a:t>
                      </a:r>
                      <a:endParaRPr lang="zh-TW" altLang="en-US" sz="40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3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 smtClean="0">
                          <a:solidFill>
                            <a:srgbClr val="FF0000"/>
                          </a:solidFill>
                        </a:rPr>
                        <a:t>初心</a:t>
                      </a:r>
                      <a:endParaRPr lang="en-US" altLang="zh-TW" sz="40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zh-TW" altLang="en-US" sz="4000" dirty="0" smtClean="0">
                          <a:solidFill>
                            <a:srgbClr val="FF0000"/>
                          </a:solidFill>
                        </a:rPr>
                        <a:t>轉變</a:t>
                      </a:r>
                      <a:endParaRPr lang="zh-TW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8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人</a:t>
                      </a:r>
                      <a:endParaRPr lang="zh-TW" altLang="en-US" sz="8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 smtClean="0">
                          <a:solidFill>
                            <a:srgbClr val="FF0000"/>
                          </a:solidFill>
                        </a:rPr>
                        <a:t>名特產</a:t>
                      </a:r>
                      <a:endParaRPr lang="en-US" altLang="zh-TW" sz="40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zh-TW" altLang="en-US" sz="4000" dirty="0" smtClean="0">
                          <a:solidFill>
                            <a:srgbClr val="FF0000"/>
                          </a:solidFill>
                        </a:rPr>
                        <a:t>專門技術</a:t>
                      </a:r>
                      <a:endParaRPr lang="zh-TW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638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{</a:t>
                      </a:r>
                      <a:r>
                        <a:rPr lang="zh-TW" altLang="en-US" sz="40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時</a:t>
                      </a:r>
                      <a:r>
                        <a:rPr lang="en-US" altLang="zh-TW" sz="40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}</a:t>
                      </a:r>
                      <a:endParaRPr lang="zh-TW" altLang="en-US" sz="4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 smtClean="0">
                          <a:solidFill>
                            <a:srgbClr val="FF0000"/>
                          </a:solidFill>
                        </a:rPr>
                        <a:t>紀念物</a:t>
                      </a:r>
                      <a:endParaRPr lang="en-US" altLang="zh-TW" sz="40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zh-TW" altLang="en-US" sz="4000" dirty="0" smtClean="0">
                          <a:solidFill>
                            <a:srgbClr val="FF0000"/>
                          </a:solidFill>
                        </a:rPr>
                        <a:t>珍重 深刻</a:t>
                      </a:r>
                      <a:endParaRPr lang="zh-TW" alt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{</a:t>
                      </a:r>
                      <a:r>
                        <a:rPr lang="zh-TW" altLang="en-US" sz="40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物</a:t>
                      </a:r>
                      <a:r>
                        <a:rPr lang="en-US" altLang="zh-TW" sz="40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}</a:t>
                      </a:r>
                      <a:endParaRPr lang="zh-TW" altLang="en-US" sz="4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274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2" y="196324"/>
            <a:ext cx="5093016" cy="338722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84613" y="678366"/>
            <a:ext cx="8736439" cy="58103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3" y="3583543"/>
            <a:ext cx="5088062" cy="33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4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「大學社會責任實踐計畫」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地方智庫角色，主動發掘在地需求、解決問題，透過在地優勢分工合作，協助區域整合，帶動中小企業及社區文化的創新</a:t>
            </a:r>
            <a:r>
              <a:rPr lang="zh-TW" altLang="en-US" dirty="0" smtClean="0"/>
              <a:t>發展。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讓大學生感受到「被社區需要」，凝聚對區域發展的認同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創造符合在地城鄉、產業及文化發展的創新價值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3026537" y="5087155"/>
            <a:ext cx="1275008" cy="592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669701" y="4327301"/>
            <a:ext cx="2240924" cy="20735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大學</a:t>
            </a:r>
            <a:endParaRPr lang="en-US" altLang="zh-TW" sz="2800" dirty="0" smtClean="0"/>
          </a:p>
          <a:p>
            <a:pPr algn="ctr"/>
            <a:r>
              <a:rPr lang="en-US" altLang="zh-TW" sz="2800" dirty="0" smtClean="0"/>
              <a:t>+</a:t>
            </a:r>
          </a:p>
          <a:p>
            <a:pPr algn="ctr"/>
            <a:r>
              <a:rPr lang="zh-TW" altLang="en-US" sz="2800" dirty="0" smtClean="0"/>
              <a:t>社區</a:t>
            </a:r>
            <a:endParaRPr lang="en-US" altLang="zh-TW" sz="2800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/>
              <a:t>夥伴關係</a:t>
            </a:r>
          </a:p>
        </p:txBody>
      </p:sp>
      <p:sp>
        <p:nvSpPr>
          <p:cNvPr id="6" name="橢圓 5"/>
          <p:cNvSpPr/>
          <p:nvPr/>
        </p:nvSpPr>
        <p:spPr>
          <a:xfrm>
            <a:off x="4301545" y="4464675"/>
            <a:ext cx="2240924" cy="20735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學理資源</a:t>
            </a:r>
            <a:endParaRPr lang="en-US" altLang="zh-TW" sz="2000" dirty="0" smtClean="0"/>
          </a:p>
          <a:p>
            <a:pPr algn="ctr"/>
            <a:r>
              <a:rPr lang="en-US" altLang="zh-TW" sz="2000" dirty="0" smtClean="0"/>
              <a:t>+</a:t>
            </a:r>
          </a:p>
          <a:p>
            <a:pPr algn="ctr"/>
            <a:r>
              <a:rPr lang="zh-TW" altLang="en-US" sz="2000" dirty="0" smtClean="0"/>
              <a:t>文化資訊</a:t>
            </a:r>
            <a:endParaRPr lang="en-US" altLang="zh-TW" sz="2000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/>
              <a:t>整合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6542469" y="5087155"/>
            <a:ext cx="1275008" cy="592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817477" y="4346619"/>
            <a:ext cx="2240924" cy="20735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典藏記憶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發揮特色</a:t>
            </a:r>
            <a:endParaRPr lang="en-US" altLang="zh-TW" sz="2400" b="1" dirty="0" smtClean="0">
              <a:solidFill>
                <a:srgbClr val="00B050"/>
              </a:solidFill>
            </a:endParaRPr>
          </a:p>
          <a:p>
            <a:pPr algn="ctr"/>
            <a:r>
              <a:rPr lang="zh-TW" altLang="en-US" sz="2400" b="1" dirty="0">
                <a:solidFill>
                  <a:srgbClr val="0070C0"/>
                </a:solidFill>
              </a:rPr>
              <a:t>產學原創</a:t>
            </a:r>
          </a:p>
        </p:txBody>
      </p:sp>
    </p:spTree>
    <p:extLst>
      <p:ext uri="{BB962C8B-B14F-4D97-AF65-F5344CB8AC3E}">
        <p14:creationId xmlns:p14="http://schemas.microsoft.com/office/powerpoint/2010/main" val="350983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第三、經驗密技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073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預防重於治療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誠懇的身段可以讓你快速突破彼此「界限」。</a:t>
            </a:r>
            <a:endParaRPr lang="en-US" altLang="zh-TW" dirty="0" smtClean="0"/>
          </a:p>
          <a:p>
            <a:r>
              <a:rPr lang="zh-TW" altLang="en-US" dirty="0"/>
              <a:t>「用心</a:t>
            </a:r>
            <a:r>
              <a:rPr lang="zh-TW" altLang="en-US" dirty="0" smtClean="0"/>
              <a:t>」觀察，傾聽很重要，五感的吸收訊息更是需要。</a:t>
            </a:r>
            <a:endParaRPr lang="en-US" altLang="zh-TW" dirty="0" smtClean="0"/>
          </a:p>
          <a:p>
            <a:r>
              <a:rPr lang="zh-TW" altLang="en-US" dirty="0"/>
              <a:t>從聊天開始，</a:t>
            </a:r>
            <a:r>
              <a:rPr lang="zh-TW" altLang="en-US" dirty="0" smtClean="0"/>
              <a:t>逐步切入主題，偏題時要想辦法拉回主軸，又不可打斷訪談人情緒，所以切記不可插嘴，需要時機切入議題再行提問。</a:t>
            </a:r>
            <a:endParaRPr lang="en-US" altLang="zh-TW" dirty="0" smtClean="0"/>
          </a:p>
          <a:p>
            <a:r>
              <a:rPr lang="zh-TW" altLang="en-US" dirty="0" smtClean="0"/>
              <a:t>最怕豬一般的隊友，自問自答，幫人回答，廢話連篇，發表大道理。</a:t>
            </a:r>
            <a:endParaRPr lang="en-US" altLang="zh-TW" dirty="0" smtClean="0"/>
          </a:p>
          <a:p>
            <a:r>
              <a:rPr lang="zh-TW" altLang="en-US" dirty="0"/>
              <a:t>誘</a:t>
            </a:r>
            <a:r>
              <a:rPr lang="zh-TW" altLang="en-US" dirty="0" smtClean="0"/>
              <a:t>引他者提供正確的數據，以及能佐證的參考物件。</a:t>
            </a:r>
            <a:endParaRPr lang="en-US" altLang="zh-TW" dirty="0" smtClean="0"/>
          </a:p>
          <a:p>
            <a:r>
              <a:rPr lang="zh-TW" altLang="en-US" dirty="0" smtClean="0"/>
              <a:t>徵詢同意直接提供文物的拍照，或者額外受訪人的加入！</a:t>
            </a:r>
            <a:endParaRPr lang="en-US" altLang="zh-TW" dirty="0" smtClean="0"/>
          </a:p>
          <a:p>
            <a:r>
              <a:rPr lang="zh-TW" altLang="en-US" dirty="0"/>
              <a:t>繼續</a:t>
            </a:r>
            <a:r>
              <a:rPr lang="zh-TW" altLang="en-US" dirty="0" smtClean="0"/>
              <a:t>發現問題中的問題。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826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速記訪談重點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提問，可以是一種「懷疑」甚至帶有「無知」，但絕不是設計「是非題」或「踢館」。</a:t>
            </a:r>
            <a:endParaRPr lang="en-US" altLang="zh-TW" sz="2800" dirty="0" smtClean="0"/>
          </a:p>
          <a:p>
            <a:r>
              <a:rPr lang="zh-TW" altLang="en-US" sz="2800" dirty="0" smtClean="0"/>
              <a:t>筆記，需要專注力：</a:t>
            </a:r>
            <a:endParaRPr lang="en-US" altLang="zh-TW" sz="2800" dirty="0" smtClean="0"/>
          </a:p>
          <a:p>
            <a:r>
              <a:rPr lang="zh-TW" altLang="en-US" sz="2800" dirty="0">
                <a:solidFill>
                  <a:srgbClr val="FF0000"/>
                </a:solidFill>
              </a:rPr>
              <a:t>一</a:t>
            </a:r>
            <a:r>
              <a:rPr lang="zh-TW" altLang="en-US" sz="2800" dirty="0" smtClean="0">
                <a:solidFill>
                  <a:srgbClr val="FF0000"/>
                </a:solidFill>
              </a:rPr>
              <a:t>、專注記下受訪人特別強調的事件與語句。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>
                <a:solidFill>
                  <a:srgbClr val="FF0000"/>
                </a:solidFill>
              </a:rPr>
              <a:t>二</a:t>
            </a:r>
            <a:r>
              <a:rPr lang="zh-TW" altLang="en-US" sz="2800" dirty="0" smtClean="0">
                <a:solidFill>
                  <a:srgbClr val="FF0000"/>
                </a:solidFill>
              </a:rPr>
              <a:t>、專注觀察受訪人談到某些事物的特殊描繪並記下。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>
                <a:solidFill>
                  <a:srgbClr val="FF0000"/>
                </a:solidFill>
              </a:rPr>
              <a:t>三</a:t>
            </a:r>
            <a:r>
              <a:rPr lang="zh-TW" altLang="en-US" sz="2800" dirty="0" smtClean="0">
                <a:solidFill>
                  <a:srgbClr val="FF0000"/>
                </a:solidFill>
              </a:rPr>
              <a:t>、專注受訪人所拋出的專有詞，以及語句中必須被提及的詞彙，以幫助聯想。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/>
              <a:t>手寫、耳聽、也絕不</a:t>
            </a:r>
            <a:r>
              <a:rPr lang="zh-TW" altLang="en-US" sz="2800" dirty="0" smtClean="0"/>
              <a:t>要</a:t>
            </a:r>
            <a:r>
              <a:rPr lang="zh-TW" altLang="en-US" sz="2800" dirty="0"/>
              <a:t>依賴</a:t>
            </a:r>
            <a:r>
              <a:rPr lang="zh-TW" altLang="en-US" sz="2800" dirty="0" smtClean="0"/>
              <a:t>機器。聽聞，可以讓自己在腦內建構受訪人的世界觀，並且在自己迷惑時，馬上拋出疑問進行解答。</a:t>
            </a:r>
            <a:endParaRPr lang="en-US" altLang="zh-TW" sz="2800" dirty="0" smtClean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6702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第四、後置綜合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22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產出前，需要再三核對，品質保證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訪談後的逐字稿，以及圖文資料的整理歸檔。</a:t>
            </a:r>
            <a:endParaRPr lang="en-US" altLang="zh-TW" sz="2800" dirty="0" smtClean="0"/>
          </a:p>
          <a:p>
            <a:r>
              <a:rPr lang="zh-TW" altLang="en-US" sz="2800" dirty="0" smtClean="0"/>
              <a:t>針對不熟悉的歷史、事件、名物資訊需要檢所查證，以防口誤，以及自己理解上的盲點。</a:t>
            </a:r>
            <a:endParaRPr lang="en-US" altLang="zh-TW" sz="2800" dirty="0" smtClean="0"/>
          </a:p>
          <a:p>
            <a:r>
              <a:rPr lang="zh-TW" altLang="en-US" sz="2800" dirty="0" smtClean="0"/>
              <a:t>整理文稿時，需要維持客觀，可帶入學者們的觀點，以前過去研究的資料參佐，但是也需要讓受訪人的主體被凸顯。</a:t>
            </a:r>
            <a:endParaRPr lang="en-US" altLang="zh-TW" sz="2800" dirty="0" smtClean="0"/>
          </a:p>
          <a:p>
            <a:r>
              <a:rPr lang="zh-TW" altLang="en-US" sz="2800" dirty="0"/>
              <a:t>文稿整理</a:t>
            </a:r>
            <a:r>
              <a:rPr lang="zh-TW" altLang="en-US" sz="2800" dirty="0" smtClean="0"/>
              <a:t>後，能給受訪人過目最好，若無法，也需要核對資訊與用字遣詞問題。</a:t>
            </a:r>
            <a:endParaRPr lang="en-US" altLang="zh-TW" sz="2800" dirty="0" smtClean="0"/>
          </a:p>
          <a:p>
            <a:r>
              <a:rPr lang="zh-TW" altLang="en-US" sz="2800" dirty="0"/>
              <a:t>與受訪人</a:t>
            </a:r>
            <a:r>
              <a:rPr lang="zh-TW" altLang="en-US" sz="2800" dirty="0" smtClean="0"/>
              <a:t>成為「朋友」，莫只是一種「工作關係」。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898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8795" y="4211392"/>
            <a:ext cx="10058400" cy="1137590"/>
          </a:xfrm>
        </p:spPr>
        <p:txBody>
          <a:bodyPr/>
          <a:lstStyle/>
          <a:p>
            <a:r>
              <a:rPr lang="zh-TW" altLang="en-US" dirty="0" smtClean="0"/>
              <a:t>將生命轉化成一篇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擲地有聲的故事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5473521"/>
            <a:ext cx="8615680" cy="1066800"/>
          </a:xfrm>
        </p:spPr>
        <p:txBody>
          <a:bodyPr/>
          <a:lstStyle/>
          <a:p>
            <a:r>
              <a:rPr lang="zh-TW" altLang="en-US" dirty="0" smtClean="0"/>
              <a:t>將生活，融入玩樂，閱讀生活，也回饋文字。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308" y="142875"/>
            <a:ext cx="4531684" cy="32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7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文章範例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20" y="2936383"/>
            <a:ext cx="5630751" cy="37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3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範一：高雄安東尼歐餐廳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2224825"/>
          </a:xfrm>
        </p:spPr>
        <p:txBody>
          <a:bodyPr/>
          <a:lstStyle/>
          <a:p>
            <a:r>
              <a:rPr lang="en-US" altLang="zh-TW" dirty="0"/>
              <a:t>San Antonio</a:t>
            </a:r>
            <a:r>
              <a:rPr lang="zh-TW" altLang="en-US" dirty="0"/>
              <a:t>陳介宇總經理是道地高雄人，一直住在愛河畔，選店址也緊緊靠在河西路上，大窗之外是綠蔭長河，是他投入餐飲的一種想望，「為什麼世界重要的城市都有一條美麗的河流，都有可以放下腳步欣賞的河景，高雄有愛河，是不是也能有一個地方讓他擁有停留的理由！」陳介宇提出自己到歐陸會在河岸享用餐點，遊河賞景，美食也會成為來此觀光的目的，高雄是不是也能有這樣的一個餐館？以及讓高雄更不一樣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81" y="4127558"/>
            <a:ext cx="2771538" cy="18442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64" y="4128053"/>
            <a:ext cx="2771538" cy="18439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85" y="4127557"/>
            <a:ext cx="2771538" cy="18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en-US" sz="4000" dirty="0" smtClean="0"/>
              <a:t>範</a:t>
            </a:r>
            <a:r>
              <a:rPr lang="zh-TW" altLang="en-US" sz="4000" dirty="0"/>
              <a:t>二：盤子裡的繽紛想像 分享法餐新料理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sz="3200" dirty="0"/>
              <a:t>─</a:t>
            </a:r>
            <a:r>
              <a:rPr lang="en-US" altLang="zh-TW" sz="3200" dirty="0"/>
              <a:t>La One Kitchen &amp; Bakery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1928611"/>
          </a:xfrm>
        </p:spPr>
        <p:txBody>
          <a:bodyPr/>
          <a:lstStyle/>
          <a:p>
            <a:r>
              <a:rPr lang="zh-TW" altLang="en-US" dirty="0"/>
              <a:t>「主廚的風格挺花俏繽紛的，一道料理希望凸顯主食材風味，會配上食用花與當令蔬果襯托一個餐點的氣氛。」徐永威經理介紹著</a:t>
            </a:r>
            <a:r>
              <a:rPr lang="en-US" altLang="zh-TW" dirty="0"/>
              <a:t>La One Kitchen &amp; Bakery</a:t>
            </a:r>
            <a:r>
              <a:rPr lang="zh-TW" altLang="en-US" dirty="0"/>
              <a:t>的主廚郭彥農，餐點上的設計以順服而不刺激的口感為主，用傳統方式料理在地食材，「我們的屋頂上有片植栽區，食用花卉如三色堇、繁星、蝶豆花、圓葉芝麻葉都是我們自己栽培的，可以增添用餐視覺上的享受。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09" y="3996462"/>
            <a:ext cx="3799237" cy="25331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7070"/>
            <a:ext cx="2614411" cy="36902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55" y="3976178"/>
            <a:ext cx="3711037" cy="25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55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範三：月桃戲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2611192"/>
          </a:xfrm>
        </p:spPr>
        <p:txBody>
          <a:bodyPr/>
          <a:lstStyle/>
          <a:p>
            <a:r>
              <a:rPr lang="zh-TW" altLang="en-US" dirty="0"/>
              <a:t>「月桃戲」是近兩年使用的店號，</a:t>
            </a:r>
            <a:r>
              <a:rPr lang="en-US" altLang="zh-TW" dirty="0"/>
              <a:t>2009</a:t>
            </a:r>
            <a:r>
              <a:rPr lang="zh-TW" altLang="en-US" dirty="0"/>
              <a:t>年以前「月桃研究班」跟隨著她走闖文獻與田野內的月桃掌故，與她台東大學南島文化研究所的探論趨向有關，芳琪的碩士論文寫得是屏東魯凱族人的編物研究，以月桃為主，探看月桃編物在日常生活中的性別與聖俗關係，「在更早就有接觸，跟著藝師旁邊看邊摸，不算是真的投入學習，直到大學畢業後進入高雄市原委會</a:t>
            </a:r>
            <a:r>
              <a:rPr lang="en-US" altLang="zh-TW" dirty="0"/>
              <a:t>『</a:t>
            </a:r>
            <a:r>
              <a:rPr lang="zh-TW" altLang="en-US" dirty="0"/>
              <a:t>原住民族部落大學</a:t>
            </a:r>
            <a:r>
              <a:rPr lang="en-US" altLang="zh-TW" dirty="0"/>
              <a:t>』</a:t>
            </a:r>
            <a:r>
              <a:rPr lang="zh-TW" altLang="en-US" dirty="0"/>
              <a:t>計畫中的</a:t>
            </a:r>
            <a:r>
              <a:rPr lang="en-US" altLang="zh-TW" dirty="0"/>
              <a:t>『</a:t>
            </a:r>
            <a:r>
              <a:rPr lang="zh-TW" altLang="en-US" dirty="0"/>
              <a:t>海洋民族大學</a:t>
            </a:r>
            <a:r>
              <a:rPr lang="en-US" altLang="zh-TW" dirty="0"/>
              <a:t>』</a:t>
            </a:r>
            <a:r>
              <a:rPr lang="zh-TW" altLang="en-US" dirty="0"/>
              <a:t>工作，邀請歐玉葉、柯玉卿老師開班講授月桃編織，嚴格來說，這算正式學習手做月桃編織，只是學生時期的作品不多。」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91" y="4507011"/>
            <a:ext cx="2687938" cy="17888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08" y="4200366"/>
            <a:ext cx="1748500" cy="23334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" y="4507010"/>
            <a:ext cx="3191235" cy="17888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43" y="178239"/>
            <a:ext cx="1499488" cy="14072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33" y="4234698"/>
            <a:ext cx="2658377" cy="23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文化書寫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議題確認，首要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文化書寫，需要溫度，也需要真實感</a:t>
            </a:r>
            <a:endParaRPr lang="en-US" altLang="zh-TW" dirty="0" smtClean="0"/>
          </a:p>
          <a:p>
            <a:r>
              <a:rPr lang="zh-TW" altLang="en-US" dirty="0" smtClean="0"/>
              <a:t>虛矯修飾詞只是一種技術，當你炫技時，</a:t>
            </a:r>
            <a:endParaRPr lang="en-US" altLang="zh-TW" dirty="0" smtClean="0"/>
          </a:p>
          <a:p>
            <a:r>
              <a:rPr lang="zh-TW" altLang="en-US" dirty="0"/>
              <a:t>你也</a:t>
            </a:r>
            <a:r>
              <a:rPr lang="zh-TW" altLang="en-US" dirty="0" smtClean="0"/>
              <a:t>將「對象」拋之前里之外！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6486" y="1358734"/>
            <a:ext cx="6480000" cy="4312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257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範四：樂您的生活，舒衡的「樂檸」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39" y="1285874"/>
            <a:ext cx="4206561" cy="272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39" y="4109715"/>
            <a:ext cx="4206561" cy="274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82" y="2204715"/>
            <a:ext cx="5715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897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準備好了嗎？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歡迎</a:t>
            </a:r>
            <a:r>
              <a:rPr lang="zh-TW" altLang="en-US" dirty="0" smtClean="0"/>
              <a:t>提問交流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66" y="2575775"/>
            <a:ext cx="3489902" cy="292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議題確認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31854" y="360608"/>
            <a:ext cx="5756856" cy="640080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一、既然稱之「專題」，就必須有「專門」被認識的「議題」需要曝光。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/>
              <a:t>二</a:t>
            </a:r>
            <a:r>
              <a:rPr lang="zh-TW" altLang="en-US" sz="2800" dirty="0" smtClean="0"/>
              <a:t>、議題的整合很重要，各篇章之間的連貫作用、面向廣度、甚至小至標題的訂立都是相互影響。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三、主題、主標題、標題。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四、問自己：這專題或篇章，到底要讓人看見什麼？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3" y="456841"/>
            <a:ext cx="4282762" cy="28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4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採訪誰好呢？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議題下，需要有「發聲」管道，人或者單位，</a:t>
            </a:r>
            <a:endParaRPr lang="en-US" altLang="zh-TW" dirty="0" smtClean="0"/>
          </a:p>
          <a:p>
            <a:r>
              <a:rPr lang="zh-TW" altLang="en-US" dirty="0" smtClean="0"/>
              <a:t>適時擅用現場機會，記得：人是最美的風景。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5" y="440832"/>
            <a:ext cx="5204273" cy="30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採訪誰好呢？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988677" y="270456"/>
            <a:ext cx="5112912" cy="6452316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一、確定議題後，範圍濃縮，檢索關鍵字，閱讀網絡中已知的報導文本，從中挑選</a:t>
            </a:r>
            <a:r>
              <a:rPr lang="en-US" altLang="zh-TW" sz="2800" dirty="0" smtClean="0"/>
              <a:t>2~3</a:t>
            </a:r>
            <a:r>
              <a:rPr lang="zh-TW" altLang="en-US" sz="2800" dirty="0" smtClean="0"/>
              <a:t>位關鍵人物，再從中選擇「誰」。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二、「誰」</a:t>
            </a:r>
            <a:r>
              <a:rPr lang="en-US" altLang="zh-TW" sz="2800" dirty="0" smtClean="0"/>
              <a:t>=</a:t>
            </a:r>
            <a:r>
              <a:rPr lang="zh-TW" altLang="en-US" sz="2800" dirty="0" smtClean="0"/>
              <a:t>內包而非外延過大的修辭意涵，「誰」能夠說人所未知，「誰」可以與過去所述不同，「誰」是可靠的。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三、借題發揮，見機行事，</a:t>
            </a:r>
            <a:endParaRPr lang="en-US" altLang="zh-TW" sz="2800" dirty="0" smtClean="0"/>
          </a:p>
          <a:p>
            <a:r>
              <a:rPr lang="zh-TW" altLang="en-US" sz="2800" dirty="0"/>
              <a:t> </a:t>
            </a:r>
            <a:r>
              <a:rPr lang="zh-TW" altLang="en-US" sz="2800" dirty="0" smtClean="0"/>
              <a:t>        借力使力，見賢思齊。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79" y="309093"/>
            <a:ext cx="3600000" cy="31851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79" y="4616719"/>
            <a:ext cx="3361922" cy="22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下筆何處？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時時要提問自己，為何而寫？</a:t>
            </a:r>
            <a:endParaRPr lang="en-US" altLang="zh-TW" dirty="0" smtClean="0"/>
          </a:p>
          <a:p>
            <a:r>
              <a:rPr lang="zh-TW" altLang="en-US" dirty="0" smtClean="0"/>
              <a:t>文章被刊載後，有否後續效益？</a:t>
            </a:r>
            <a:endParaRPr lang="en-US" altLang="zh-TW" dirty="0" smtClean="0"/>
          </a:p>
          <a:p>
            <a:r>
              <a:rPr lang="zh-TW" altLang="en-US" dirty="0"/>
              <a:t>被</a:t>
            </a:r>
            <a:r>
              <a:rPr lang="zh-TW" altLang="en-US" dirty="0" smtClean="0"/>
              <a:t>書寫、被閱讀、被認識。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60" y="-566672"/>
            <a:ext cx="5827689" cy="58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0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下筆何處？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280338" y="154546"/>
            <a:ext cx="5872480" cy="6568226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一、「文化書寫」是否應該也具有商品文宣作用？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二、「文化書寫」，絕對是以文字載體將被動的文化事件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現象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呈現，其中包含的成分是：活生生、有根據、借抒情以議論、引人入勝。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三、調味輕重：</a:t>
            </a:r>
            <a:endParaRPr lang="en-US" altLang="zh-TW" sz="2800" dirty="0" smtClean="0"/>
          </a:p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一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部落客</a:t>
            </a:r>
            <a:endParaRPr lang="en-US" altLang="zh-TW" sz="2800" dirty="0" smtClean="0"/>
          </a:p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二</a:t>
            </a:r>
            <a:r>
              <a:rPr lang="en-US" altLang="zh-TW" sz="2800" dirty="0" smtClean="0"/>
              <a:t>)</a:t>
            </a:r>
            <a:r>
              <a:rPr lang="zh-TW" altLang="en-US" sz="2800" dirty="0"/>
              <a:t>廣</a:t>
            </a:r>
            <a:r>
              <a:rPr lang="zh-TW" altLang="en-US" sz="2800" dirty="0" smtClean="0"/>
              <a:t>告文宣</a:t>
            </a:r>
            <a:endParaRPr lang="en-US" altLang="zh-TW" sz="2800" dirty="0" smtClean="0"/>
          </a:p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三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文化書寫</a:t>
            </a:r>
            <a:endParaRPr lang="en-US" altLang="zh-TW" sz="2800" dirty="0" smtClean="0"/>
          </a:p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四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研究</a:t>
            </a:r>
            <a:endParaRPr lang="en-US" altLang="zh-TW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27" y="651455"/>
            <a:ext cx="2482403" cy="24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0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相鄰">
  <a:themeElements>
    <a:clrScheme name="相鄰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相鄰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1024</TotalTime>
  <Words>2389</Words>
  <Application>Microsoft Office PowerPoint</Application>
  <PresentationFormat>自訂</PresentationFormat>
  <Paragraphs>192</Paragraphs>
  <Slides>41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2" baseType="lpstr">
      <vt:lpstr>相鄰</vt:lpstr>
      <vt:lpstr>關於採訪｜書寫「人」的價值性</vt:lpstr>
      <vt:lpstr>以「地方」為單位，從參與歷史到書寫歷史的過程，有可能是無意識的複製既有的歷史敘述結構，從而非批判性地再一次複製塑造「地方」的歷史力量，合法化既有的秩序。</vt:lpstr>
      <vt:lpstr>「大學社會責任實踐計畫」</vt:lpstr>
      <vt:lpstr>文化書寫 議題確認，首要</vt:lpstr>
      <vt:lpstr>議題確認</vt:lpstr>
      <vt:lpstr>採訪誰好呢？</vt:lpstr>
      <vt:lpstr>採訪誰好呢？</vt:lpstr>
      <vt:lpstr>下筆何處？</vt:lpstr>
      <vt:lpstr>下筆何處？</vt:lpstr>
      <vt:lpstr>為什麼要專訪？</vt:lpstr>
      <vt:lpstr>第一、前置作業</vt:lpstr>
      <vt:lpstr>前置：決定採訪進行的關鍵</vt:lpstr>
      <vt:lpstr>範例一：台灣糕餅日常？</vt:lpstr>
      <vt:lpstr>不需要光芒的傳統餅家</vt:lpstr>
      <vt:lpstr>不需要光芒的傳統餅家</vt:lpstr>
      <vt:lpstr>【紀凱淵】2017紀紐約個展 展期：2017-04-08 ~ 2017-06-04 地點：台北市立美術館 參展藝術家：紀凱淵</vt:lpstr>
      <vt:lpstr>不需要光芒的傳統餅家</vt:lpstr>
      <vt:lpstr>不需要光芒的傳統餅家</vt:lpstr>
      <vt:lpstr>範例二：旅遊中的筆記與專訪</vt:lpstr>
      <vt:lpstr>平潭資訊彙整</vt:lpstr>
      <vt:lpstr>PowerPoint 簡報</vt:lpstr>
      <vt:lpstr>PowerPoint 簡報</vt:lpstr>
      <vt:lpstr>PowerPoint 簡報</vt:lpstr>
      <vt:lpstr>範例三：廚師與料理</vt:lpstr>
      <vt:lpstr>PowerPoint 簡報</vt:lpstr>
      <vt:lpstr>第二、實地執行</vt:lpstr>
      <vt:lpstr>製造一個適合「談心」與「做事」的環境，即是一個適合的採訪時機。</vt:lpstr>
      <vt:lpstr>以「人」為採訪的合心</vt:lpstr>
      <vt:lpstr>PowerPoint 簡報</vt:lpstr>
      <vt:lpstr>第三、經驗密技</vt:lpstr>
      <vt:lpstr>預防重於治療</vt:lpstr>
      <vt:lpstr>速記訪談重點</vt:lpstr>
      <vt:lpstr>第四、後置綜合</vt:lpstr>
      <vt:lpstr>產出前，需要再三核對，品質保證</vt:lpstr>
      <vt:lpstr>將生命轉化成一篇 擲地有聲的故事</vt:lpstr>
      <vt:lpstr>文章範例</vt:lpstr>
      <vt:lpstr>範一：高雄安東尼歐餐廳</vt:lpstr>
      <vt:lpstr> 範二：盤子裡的繽紛想像 分享法餐新料理 ─La One Kitchen &amp; Bakery </vt:lpstr>
      <vt:lpstr>範三：月桃戲</vt:lpstr>
      <vt:lpstr>範四：樂您的生活，舒衡的「樂檸」</vt:lpstr>
      <vt:lpstr>準備好了嗎？ 歡迎提問交流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artichko</dc:creator>
  <cp:lastModifiedBy>gopei</cp:lastModifiedBy>
  <cp:revision>119</cp:revision>
  <dcterms:created xsi:type="dcterms:W3CDTF">2016-03-30T15:09:43Z</dcterms:created>
  <dcterms:modified xsi:type="dcterms:W3CDTF">2019-05-09T17:46:58Z</dcterms:modified>
</cp:coreProperties>
</file>